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C63C0B-7A9A-4344-AC9C-0210AEDF67B5}" type="datetimeFigureOut">
              <a:rPr lang="en-ZA" smtClean="0"/>
              <a:pPr/>
              <a:t>2014/01/14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A3A853-C699-4182-97AF-E52FB6BC3584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620688"/>
            <a:ext cx="3313355" cy="378994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Classification Study :</a:t>
            </a:r>
            <a:br>
              <a:rPr lang="en-ZA" dirty="0" smtClean="0"/>
            </a:br>
            <a:r>
              <a:rPr lang="en-ZA" dirty="0" smtClean="0"/>
              <a:t>eThekwini Municipality </a:t>
            </a:r>
            <a:br>
              <a:rPr lang="en-ZA" dirty="0" smtClean="0"/>
            </a:br>
            <a:r>
              <a:rPr lang="en-ZA" dirty="0" smtClean="0"/>
              <a:t>Perspective :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Introduction to eThekwini Study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ZA" dirty="0"/>
          </a:p>
          <a:p>
            <a:r>
              <a:rPr lang="en-ZA" dirty="0" smtClean="0"/>
              <a:t>Bill.pfaff@durban.gov.za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6135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Aims and Objectives of DWA Classification Study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984892" cy="3841652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Classification study will define an agreed level of ecological protection for a water resource ( </a:t>
            </a:r>
            <a:r>
              <a:rPr lang="en-ZA" dirty="0" err="1" smtClean="0"/>
              <a:t>ie</a:t>
            </a:r>
            <a:r>
              <a:rPr lang="en-ZA" dirty="0" smtClean="0"/>
              <a:t> river / estuary) via a ‘management class’.</a:t>
            </a:r>
          </a:p>
          <a:p>
            <a:r>
              <a:rPr lang="en-ZA" dirty="0" smtClean="0"/>
              <a:t>This ‘Management class’  regulates, inter alia, the quality and quantity of treated sewage effluent ( </a:t>
            </a:r>
            <a:r>
              <a:rPr lang="en-ZA" dirty="0" err="1" smtClean="0"/>
              <a:t>ie</a:t>
            </a:r>
            <a:r>
              <a:rPr lang="en-ZA" dirty="0" smtClean="0"/>
              <a:t> wastewater ) that can be disposed of to river/estuary</a:t>
            </a:r>
          </a:p>
          <a:p>
            <a:r>
              <a:rPr lang="en-ZA" dirty="0" smtClean="0"/>
              <a:t>Management class is a ‘balance’ between ecological , social and economic uses of the water resource</a:t>
            </a:r>
          </a:p>
          <a:p>
            <a:r>
              <a:rPr lang="en-ZA" dirty="0" smtClean="0"/>
              <a:t>This ‘balance’ will be achieved by assessing  the costs and benefits associated with utilization, versus those associated with the protection, of the particular water resource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9235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969288"/>
          </a:xfrm>
        </p:spPr>
        <p:txBody>
          <a:bodyPr>
            <a:normAutofit fontScale="90000"/>
          </a:bodyPr>
          <a:lstStyle/>
          <a:p>
            <a:pPr algn="r"/>
            <a:r>
              <a:rPr lang="en-ZA" sz="3200" dirty="0" smtClean="0">
                <a:solidFill>
                  <a:schemeClr val="accent1">
                    <a:lumMod val="75000"/>
                  </a:schemeClr>
                </a:solidFill>
              </a:rPr>
              <a:t>Revised Spatial</a:t>
            </a:r>
            <a:br>
              <a:rPr lang="en-ZA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ZA" sz="3200" dirty="0" smtClean="0">
                <a:solidFill>
                  <a:schemeClr val="accent1">
                    <a:lumMod val="75000"/>
                  </a:schemeClr>
                </a:solidFill>
              </a:rPr>
              <a:t> Development</a:t>
            </a:r>
            <a:br>
              <a:rPr lang="en-ZA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ZA" sz="3200" dirty="0" smtClean="0">
                <a:solidFill>
                  <a:schemeClr val="accent1">
                    <a:lumMod val="75000"/>
                  </a:schemeClr>
                </a:solidFill>
              </a:rPr>
              <a:t> Framework </a:t>
            </a:r>
            <a:br>
              <a:rPr lang="en-ZA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ZA" sz="3200" dirty="0" smtClean="0">
                <a:solidFill>
                  <a:schemeClr val="accent1">
                    <a:lumMod val="75000"/>
                  </a:schemeClr>
                </a:solidFill>
              </a:rPr>
              <a:t>2013/14</a:t>
            </a:r>
            <a:endParaRPr lang="en-Z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1" y="692695"/>
            <a:ext cx="4079655" cy="5770797"/>
          </a:xfrm>
        </p:spPr>
      </p:pic>
    </p:spTree>
    <p:extLst>
      <p:ext uri="{BB962C8B-B14F-4D97-AF65-F5344CB8AC3E}">
        <p14:creationId xmlns="" xmlns:p14="http://schemas.microsoft.com/office/powerpoint/2010/main" val="13541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28682" cy="1152128"/>
          </a:xfrm>
        </p:spPr>
        <p:txBody>
          <a:bodyPr/>
          <a:lstStyle/>
          <a:p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eThekwini Study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Development will double the water demand/ double overall volume of treated wastewater with development in the less developed catchments </a:t>
            </a:r>
          </a:p>
          <a:p>
            <a:r>
              <a:rPr lang="en-ZA" dirty="0" smtClean="0"/>
              <a:t>eThekwini funded study will investigate long term strategic wastewater disposal options – against a backdrop that the existing releases of wastewater to some estuaries are having / or will have , a negative impact.  </a:t>
            </a:r>
          </a:p>
          <a:p>
            <a:r>
              <a:rPr lang="en-ZA" dirty="0" smtClean="0"/>
              <a:t>Conducted in partnership with DWA </a:t>
            </a:r>
            <a:r>
              <a:rPr lang="en-ZA" dirty="0"/>
              <a:t>,</a:t>
            </a:r>
            <a:r>
              <a:rPr lang="en-ZA" dirty="0" smtClean="0"/>
              <a:t>will add to and compliment the DWA study, and will use the same specialist study team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529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312658" cy="864096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tudy aims to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4824536"/>
          </a:xfrm>
        </p:spPr>
        <p:txBody>
          <a:bodyPr>
            <a:normAutofit/>
          </a:bodyPr>
          <a:lstStyle/>
          <a:p>
            <a:r>
              <a:rPr lang="en-ZA" dirty="0" smtClean="0"/>
              <a:t>Add to the confidence of the current reporting by limited, but focussed, monitoring – aim is to compliment the more extensive monitoring by DWA  </a:t>
            </a:r>
          </a:p>
          <a:p>
            <a:r>
              <a:rPr lang="en-ZA" sz="1700" i="1" dirty="0" smtClean="0"/>
              <a:t>“…… seriously hampered by lack of long term monitoring data”</a:t>
            </a:r>
          </a:p>
          <a:p>
            <a:r>
              <a:rPr lang="en-ZA" sz="1700" i="1" dirty="0" smtClean="0"/>
              <a:t>“…. water quality conditions cannot be resolved with any degree of confidence “ </a:t>
            </a:r>
          </a:p>
          <a:p>
            <a:r>
              <a:rPr lang="en-ZA" dirty="0" smtClean="0"/>
              <a:t>Unpack options , per catchment , for treatment and disposal of wastewater that align to the Classification process</a:t>
            </a:r>
          </a:p>
          <a:p>
            <a:r>
              <a:rPr lang="en-ZA" dirty="0" smtClean="0"/>
              <a:t>Obtain agreement on the option which provides the appropriate balance between protection and the means of wastewater disposal </a:t>
            </a:r>
          </a:p>
        </p:txBody>
      </p:sp>
    </p:spTree>
    <p:extLst>
      <p:ext uri="{BB962C8B-B14F-4D97-AF65-F5344CB8AC3E}">
        <p14:creationId xmlns="" xmlns:p14="http://schemas.microsoft.com/office/powerpoint/2010/main" val="28776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1143000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Options : Mitigation measures and Trade-Offs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776864" cy="41764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u="sng" dirty="0" smtClean="0"/>
              <a:t>Mitigation</a:t>
            </a:r>
          </a:p>
          <a:p>
            <a:r>
              <a:rPr lang="en-ZA" dirty="0" smtClean="0"/>
              <a:t>Improve effluent quality ( nutrient removal)</a:t>
            </a:r>
          </a:p>
          <a:p>
            <a:r>
              <a:rPr lang="en-ZA" dirty="0" smtClean="0"/>
              <a:t>Review dam release policies and implementation</a:t>
            </a:r>
          </a:p>
          <a:p>
            <a:r>
              <a:rPr lang="en-ZA" dirty="0" smtClean="0"/>
              <a:t>Removal of anthropogenic impacts ( illegal causeways, infilling of wetland </a:t>
            </a:r>
            <a:r>
              <a:rPr lang="en-ZA" dirty="0" err="1" smtClean="0"/>
              <a:t>etc</a:t>
            </a:r>
            <a:r>
              <a:rPr lang="en-ZA" dirty="0" smtClean="0"/>
              <a:t>  … ) </a:t>
            </a:r>
          </a:p>
          <a:p>
            <a:endParaRPr lang="en-ZA" dirty="0" smtClean="0"/>
          </a:p>
          <a:p>
            <a:r>
              <a:rPr lang="en-ZA" dirty="0" smtClean="0"/>
              <a:t>Cross-catchment pumping ( Mhlanga to </a:t>
            </a:r>
            <a:r>
              <a:rPr lang="en-ZA" dirty="0" err="1" smtClean="0"/>
              <a:t>Mgeni</a:t>
            </a:r>
            <a:r>
              <a:rPr lang="en-ZA" dirty="0" smtClean="0"/>
              <a:t> : </a:t>
            </a:r>
            <a:r>
              <a:rPr lang="en-ZA" dirty="0" err="1" smtClean="0"/>
              <a:t>Mdloti</a:t>
            </a:r>
            <a:r>
              <a:rPr lang="en-ZA" dirty="0" smtClean="0"/>
              <a:t> to </a:t>
            </a:r>
            <a:r>
              <a:rPr lang="en-ZA" dirty="0" err="1" smtClean="0"/>
              <a:t>Hazelmere</a:t>
            </a:r>
            <a:r>
              <a:rPr lang="en-ZA" dirty="0" smtClean="0"/>
              <a:t> dam … )</a:t>
            </a:r>
          </a:p>
          <a:p>
            <a:endParaRPr lang="en-ZA" dirty="0" smtClean="0"/>
          </a:p>
          <a:p>
            <a:r>
              <a:rPr lang="en-ZA" dirty="0" smtClean="0"/>
              <a:t>Discharge to a marine outfall </a:t>
            </a:r>
          </a:p>
          <a:p>
            <a:endParaRPr lang="en-ZA" dirty="0" smtClean="0"/>
          </a:p>
          <a:p>
            <a:r>
              <a:rPr lang="en-ZA" dirty="0" smtClean="0"/>
              <a:t>Re-use of wastewater to potable water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u="sng" dirty="0"/>
              <a:t>Trade – Off </a:t>
            </a:r>
          </a:p>
          <a:p>
            <a:r>
              <a:rPr lang="en-ZA" dirty="0"/>
              <a:t>An acceptance of a reduction in ecological category in one estuary where an adjacent estuary or estuaries is maintained or improved </a:t>
            </a:r>
          </a:p>
        </p:txBody>
      </p:sp>
    </p:spTree>
    <p:extLst>
      <p:ext uri="{BB962C8B-B14F-4D97-AF65-F5344CB8AC3E}">
        <p14:creationId xmlns="" xmlns:p14="http://schemas.microsoft.com/office/powerpoint/2010/main" val="6774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Autofit/>
          </a:bodyPr>
          <a:lstStyle/>
          <a:p>
            <a:r>
              <a:rPr lang="en-ZA" sz="3200" dirty="0" smtClean="0">
                <a:solidFill>
                  <a:schemeClr val="accent1">
                    <a:lumMod val="75000"/>
                  </a:schemeClr>
                </a:solidFill>
              </a:rPr>
              <a:t>Objective of Study </a:t>
            </a:r>
          </a:p>
          <a:p>
            <a:endParaRPr lang="en-ZA" sz="1800" b="1" dirty="0" smtClean="0"/>
          </a:p>
          <a:p>
            <a:r>
              <a:rPr lang="en-ZA" sz="1800" dirty="0" smtClean="0"/>
              <a:t>To inform the process which provides the appropriate Balance between cost of a mitigation measure </a:t>
            </a:r>
            <a:r>
              <a:rPr lang="en-ZA" sz="1800" dirty="0" err="1" smtClean="0"/>
              <a:t>vs</a:t>
            </a:r>
            <a:r>
              <a:rPr lang="en-ZA" sz="1800" dirty="0" smtClean="0"/>
              <a:t> the ecological benefit </a:t>
            </a:r>
          </a:p>
          <a:p>
            <a:endParaRPr lang="en-ZA" sz="1800" dirty="0" smtClean="0"/>
          </a:p>
          <a:p>
            <a:r>
              <a:rPr lang="en-ZA" sz="1600" b="1" i="1" dirty="0" err="1">
                <a:solidFill>
                  <a:srgbClr val="C00000"/>
                </a:solidFill>
              </a:rPr>
              <a:t>Ohlanga</a:t>
            </a:r>
            <a:r>
              <a:rPr lang="en-ZA" sz="1600" b="1" i="1" dirty="0">
                <a:solidFill>
                  <a:srgbClr val="C00000"/>
                </a:solidFill>
              </a:rPr>
              <a:t> to </a:t>
            </a:r>
            <a:r>
              <a:rPr lang="en-ZA" sz="1600" b="1" i="1" dirty="0" err="1">
                <a:solidFill>
                  <a:srgbClr val="C00000"/>
                </a:solidFill>
              </a:rPr>
              <a:t>Mgeni</a:t>
            </a:r>
            <a:r>
              <a:rPr lang="en-ZA" sz="1600" b="1" i="1" dirty="0">
                <a:solidFill>
                  <a:srgbClr val="C00000"/>
                </a:solidFill>
              </a:rPr>
              <a:t> pumping scheme :CAPEX R30 mill. OPEX R 3mill pa </a:t>
            </a:r>
            <a:endParaRPr lang="en-ZA" sz="1600" b="1" i="1" dirty="0" smtClean="0">
              <a:solidFill>
                <a:srgbClr val="C00000"/>
              </a:solidFill>
            </a:endParaRPr>
          </a:p>
          <a:p>
            <a:endParaRPr lang="en-ZA" sz="1600" b="1" i="1" dirty="0" smtClean="0">
              <a:solidFill>
                <a:srgbClr val="C00000"/>
              </a:solidFill>
            </a:endParaRPr>
          </a:p>
          <a:p>
            <a:r>
              <a:rPr lang="en-ZA" sz="1600" b="1" i="1" dirty="0" smtClean="0">
                <a:solidFill>
                  <a:srgbClr val="C00000"/>
                </a:solidFill>
              </a:rPr>
              <a:t>New marine outfall    R300  mill. ????</a:t>
            </a:r>
          </a:p>
          <a:p>
            <a:endParaRPr lang="en-ZA" sz="1600" b="1" i="1" dirty="0">
              <a:solidFill>
                <a:srgbClr val="C00000"/>
              </a:solidFill>
            </a:endParaRPr>
          </a:p>
          <a:p>
            <a:r>
              <a:rPr lang="en-ZA" sz="1800" dirty="0" smtClean="0"/>
              <a:t>To develop an agreed means for the disposal of wastewater from each catchment which aligns with the ‘classification’.</a:t>
            </a:r>
          </a:p>
          <a:p>
            <a:endParaRPr lang="en-ZA" sz="1800" dirty="0" smtClean="0"/>
          </a:p>
          <a:p>
            <a:r>
              <a:rPr lang="en-ZA" sz="1800" dirty="0" smtClean="0"/>
              <a:t>To pave the way for “license “ approvals</a:t>
            </a:r>
          </a:p>
          <a:p>
            <a:endParaRPr lang="en-ZA" sz="1800" dirty="0" smtClean="0"/>
          </a:p>
          <a:p>
            <a:r>
              <a:rPr lang="en-ZA" sz="1800" dirty="0" smtClean="0"/>
              <a:t>To form the basis of a long term sewage disposal plan for eThekwini which facilitates the S D F  </a:t>
            </a:r>
          </a:p>
          <a:p>
            <a:endParaRPr lang="en-ZA" sz="1800" dirty="0" smtClean="0"/>
          </a:p>
          <a:p>
            <a:pPr marL="0" indent="0">
              <a:buNone/>
            </a:pPr>
            <a:r>
              <a:rPr lang="en-ZA" sz="1800" dirty="0" smtClean="0"/>
              <a:t>         </a:t>
            </a:r>
            <a:r>
              <a:rPr lang="en-ZA" sz="1800" b="1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17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7096634" cy="817160"/>
          </a:xfrm>
        </p:spPr>
        <p:txBody>
          <a:bodyPr/>
          <a:lstStyle/>
          <a:p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Estuaries in eThekwini 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416824" cy="4392488"/>
          </a:xfrm>
        </p:spPr>
        <p:txBody>
          <a:bodyPr>
            <a:normAutofit/>
          </a:bodyPr>
          <a:lstStyle/>
          <a:p>
            <a:r>
              <a:rPr lang="en-ZA" dirty="0" smtClean="0"/>
              <a:t>16 estuaries ( out of 64 in DWA study area )</a:t>
            </a:r>
          </a:p>
          <a:p>
            <a:r>
              <a:rPr lang="en-ZA" dirty="0" smtClean="0"/>
              <a:t>8 impacted on by existing or future disposal of wastewater</a:t>
            </a:r>
          </a:p>
          <a:p>
            <a:r>
              <a:rPr lang="en-ZA" dirty="0" err="1" smtClean="0"/>
              <a:t>Umkomazi</a:t>
            </a:r>
            <a:r>
              <a:rPr lang="en-ZA" dirty="0" smtClean="0"/>
              <a:t> ; Durban Harbour : </a:t>
            </a:r>
            <a:r>
              <a:rPr lang="en-ZA" dirty="0" err="1" smtClean="0"/>
              <a:t>Mgeni</a:t>
            </a:r>
            <a:r>
              <a:rPr lang="en-ZA" dirty="0" smtClean="0"/>
              <a:t> excluded from study</a:t>
            </a:r>
          </a:p>
          <a:p>
            <a:r>
              <a:rPr lang="en-ZA" dirty="0" smtClean="0"/>
              <a:t>South : </a:t>
            </a:r>
            <a:r>
              <a:rPr lang="en-ZA" dirty="0" err="1" smtClean="0"/>
              <a:t>Mbokodwini</a:t>
            </a:r>
            <a:r>
              <a:rPr lang="en-ZA" dirty="0" smtClean="0"/>
              <a:t> / </a:t>
            </a:r>
            <a:r>
              <a:rPr lang="en-ZA" dirty="0" err="1" smtClean="0"/>
              <a:t>Litte</a:t>
            </a:r>
            <a:r>
              <a:rPr lang="en-ZA" dirty="0" smtClean="0"/>
              <a:t> </a:t>
            </a:r>
            <a:r>
              <a:rPr lang="en-ZA" dirty="0" err="1" smtClean="0"/>
              <a:t>Manzimtoti</a:t>
            </a:r>
            <a:r>
              <a:rPr lang="en-ZA" dirty="0" smtClean="0"/>
              <a:t> </a:t>
            </a:r>
          </a:p>
          <a:p>
            <a:r>
              <a:rPr lang="en-ZA" dirty="0" smtClean="0"/>
              <a:t>North : Mhlanga / </a:t>
            </a:r>
            <a:r>
              <a:rPr lang="en-ZA" dirty="0" err="1" smtClean="0"/>
              <a:t>Mdloti</a:t>
            </a:r>
            <a:r>
              <a:rPr lang="en-ZA" dirty="0" smtClean="0"/>
              <a:t> / </a:t>
            </a:r>
            <a:r>
              <a:rPr lang="en-ZA" dirty="0" err="1" smtClean="0"/>
              <a:t>Tongati</a:t>
            </a:r>
            <a:r>
              <a:rPr lang="en-ZA" dirty="0" smtClean="0"/>
              <a:t> </a:t>
            </a:r>
          </a:p>
          <a:p>
            <a:r>
              <a:rPr lang="en-ZA" dirty="0" smtClean="0"/>
              <a:t>Invitation to join focussed stakeholder teams ;</a:t>
            </a:r>
          </a:p>
          <a:p>
            <a:r>
              <a:rPr lang="en-ZA" dirty="0" smtClean="0"/>
              <a:t>South  : Rob Dyer</a:t>
            </a:r>
          </a:p>
          <a:p>
            <a:r>
              <a:rPr lang="en-ZA" dirty="0" smtClean="0"/>
              <a:t>North  : John Harrison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4960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143</TotalTime>
  <Words>520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Classification Study : eThekwini Municipality  Perspective :  Introduction to eThekwini Study </vt:lpstr>
      <vt:lpstr>Aims and Objectives of DWA Classification Study</vt:lpstr>
      <vt:lpstr>Revised Spatial  Development  Framework  2013/14</vt:lpstr>
      <vt:lpstr>eThekwini Study</vt:lpstr>
      <vt:lpstr>Study aims to</vt:lpstr>
      <vt:lpstr>Options : Mitigation measures and Trade-Offs</vt:lpstr>
      <vt:lpstr>Slide 7</vt:lpstr>
      <vt:lpstr>Estuaries in eThekwini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Study eThekwini Municipality Perspective Introduction to eThekwini Study</dc:title>
  <dc:creator>Bill Pfaff</dc:creator>
  <cp:lastModifiedBy>Maluleke Mmaphefo</cp:lastModifiedBy>
  <cp:revision>22</cp:revision>
  <dcterms:created xsi:type="dcterms:W3CDTF">2013-11-25T08:53:31Z</dcterms:created>
  <dcterms:modified xsi:type="dcterms:W3CDTF">2014-01-14T06:11:18Z</dcterms:modified>
</cp:coreProperties>
</file>